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7" r:id="rId2"/>
    <p:sldId id="260" r:id="rId3"/>
    <p:sldId id="261" r:id="rId4"/>
    <p:sldId id="269" r:id="rId5"/>
    <p:sldId id="262" r:id="rId6"/>
    <p:sldId id="270" r:id="rId7"/>
    <p:sldId id="258" r:id="rId8"/>
    <p:sldId id="263" r:id="rId9"/>
    <p:sldId id="264" r:id="rId10"/>
    <p:sldId id="265" r:id="rId11"/>
    <p:sldId id="259" r:id="rId12"/>
    <p:sldId id="266" r:id="rId13"/>
    <p:sldId id="267" r:id="rId14"/>
    <p:sldId id="268" r:id="rId1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243" autoAdjust="0"/>
  </p:normalViewPr>
  <p:slideViewPr>
    <p:cSldViewPr snapToGrid="0">
      <p:cViewPr varScale="1">
        <p:scale>
          <a:sx n="79" d="100"/>
          <a:sy n="79" d="100"/>
        </p:scale>
        <p:origin x="108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0BD00-9449-4FDA-A038-C37869D6CFD3}" type="datetimeFigureOut">
              <a:rPr lang="zh-CN" altLang="en-US" smtClean="0"/>
              <a:t>2017/12/15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8603B-DAAD-459B-99BB-A3C66906D6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168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图中是</a:t>
            </a:r>
            <a:r>
              <a:rPr lang="en-US" altLang="zh-CN" dirty="0" err="1" smtClean="0"/>
              <a:t>BrainScaleS</a:t>
            </a:r>
            <a:r>
              <a:rPr lang="zh-CN" altLang="en-US" dirty="0" smtClean="0"/>
              <a:t>使用的晶圆级硬件系统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68603B-DAAD-459B-99BB-A3C66906D6F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7394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摄像机拍摄的照片在最亮处和最暗处会损失细节，但是人眼不会损失这些细节，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是摄像机拍摄的图片，</a:t>
            </a:r>
            <a:r>
              <a:rPr lang="en-US" altLang="zh-CN" dirty="0" smtClean="0"/>
              <a:t>b</a:t>
            </a:r>
            <a:r>
              <a:rPr lang="zh-CN" altLang="en-US" dirty="0" smtClean="0"/>
              <a:t>是经过处理的图片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68603B-DAAD-459B-99BB-A3C66906D6F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14839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研究人员在</a:t>
            </a:r>
            <a:r>
              <a:rPr lang="en-US" altLang="zh-CN" dirty="0" smtClean="0"/>
              <a:t>Cog</a:t>
            </a:r>
            <a:r>
              <a:rPr lang="zh-CN" altLang="en-US" dirty="0" smtClean="0"/>
              <a:t>提供的软件平台上搭建抽象的脑模型，并通过</a:t>
            </a:r>
            <a:r>
              <a:rPr lang="en-US" altLang="zh-CN" dirty="0" smtClean="0"/>
              <a:t>Cog</a:t>
            </a:r>
            <a:r>
              <a:rPr lang="zh-CN" altLang="en-US" dirty="0" smtClean="0"/>
              <a:t>框架从外部获取信息</a:t>
            </a:r>
            <a:r>
              <a:rPr lang="en-US" altLang="zh-CN" dirty="0" smtClean="0"/>
              <a:t>/</a:t>
            </a:r>
            <a:r>
              <a:rPr lang="zh-CN" altLang="en-US" dirty="0" smtClean="0"/>
              <a:t>驱动传感器或机器人</a:t>
            </a:r>
            <a:endParaRPr lang="en-US" altLang="zh-CN" dirty="0" smtClean="0"/>
          </a:p>
          <a:p>
            <a:r>
              <a:rPr lang="en-US" altLang="zh-CN" dirty="0" smtClean="0"/>
              <a:t>Cog</a:t>
            </a:r>
            <a:r>
              <a:rPr lang="zh-CN" altLang="en-US" dirty="0" smtClean="0"/>
              <a:t>框架隐藏了下层硬件的细节，允许脑模型在多种实现上运行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68603B-DAAD-459B-99BB-A3C66906D6F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375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左图是</a:t>
            </a:r>
            <a:r>
              <a:rPr lang="en-US" altLang="zh-CN" dirty="0" err="1" smtClean="0"/>
              <a:t>SpiNNaker</a:t>
            </a:r>
            <a:r>
              <a:rPr lang="zh-CN" altLang="en-US" dirty="0" smtClean="0"/>
              <a:t>的内部结构，每颗芯片由</a:t>
            </a:r>
            <a:r>
              <a:rPr lang="en-US" altLang="zh-CN" dirty="0" smtClean="0"/>
              <a:t>18</a:t>
            </a:r>
            <a:r>
              <a:rPr lang="zh-CN" altLang="en-US" dirty="0" smtClean="0"/>
              <a:t>个</a:t>
            </a:r>
            <a:r>
              <a:rPr lang="en-US" altLang="zh-CN" dirty="0" smtClean="0"/>
              <a:t>ARM 968</a:t>
            </a:r>
            <a:r>
              <a:rPr lang="zh-CN" altLang="en-US" dirty="0" smtClean="0"/>
              <a:t>核组成，每个核含有</a:t>
            </a:r>
            <a:r>
              <a:rPr lang="en-US" altLang="zh-CN" dirty="0" smtClean="0"/>
              <a:t>32KB</a:t>
            </a:r>
            <a:r>
              <a:rPr lang="zh-CN" altLang="en-US" dirty="0" smtClean="0"/>
              <a:t>指令内存和</a:t>
            </a:r>
            <a:r>
              <a:rPr lang="en-US" altLang="zh-CN" dirty="0" smtClean="0"/>
              <a:t>64KB</a:t>
            </a:r>
            <a:r>
              <a:rPr lang="zh-CN" altLang="en-US" dirty="0" smtClean="0"/>
              <a:t>数据内存，一颗芯片的</a:t>
            </a:r>
            <a:r>
              <a:rPr lang="en-US" altLang="zh-CN" dirty="0" smtClean="0"/>
              <a:t>18</a:t>
            </a:r>
            <a:r>
              <a:rPr lang="zh-CN" altLang="en-US" dirty="0" smtClean="0"/>
              <a:t>个核心共享</a:t>
            </a:r>
            <a:r>
              <a:rPr lang="en-US" altLang="zh-CN" dirty="0" smtClean="0"/>
              <a:t>128MB</a:t>
            </a:r>
            <a:r>
              <a:rPr lang="zh-CN" altLang="en-US" dirty="0" smtClean="0"/>
              <a:t>内存，用于保存突触数据</a:t>
            </a:r>
            <a:endParaRPr lang="en-US" altLang="zh-CN" dirty="0" smtClean="0"/>
          </a:p>
          <a:p>
            <a:r>
              <a:rPr lang="zh-CN" altLang="en-US" dirty="0" smtClean="0"/>
              <a:t>右图是</a:t>
            </a:r>
            <a:r>
              <a:rPr lang="en-US" altLang="zh-CN" dirty="0" err="1" smtClean="0"/>
              <a:t>SpiNNaker</a:t>
            </a:r>
            <a:r>
              <a:rPr lang="zh-CN" altLang="en-US" dirty="0" smtClean="0"/>
              <a:t>中的互联结构，芯片间利用多播网络连接，网络面向发送大量小数据包（神经脉冲）优化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68603B-DAAD-459B-99BB-A3C66906D6F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716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68603B-DAAD-459B-99BB-A3C66906D6F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866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此类研究的目的与第一类和第二类都有区别</a:t>
            </a:r>
            <a:endParaRPr lang="en-US" altLang="zh-CN" dirty="0" smtClean="0"/>
          </a:p>
          <a:p>
            <a:r>
              <a:rPr lang="zh-CN" altLang="en-US" dirty="0" smtClean="0"/>
              <a:t>和第一类相比其目的不是模拟神经系统，而是希望利用神经科学的启发构建新型体系结构</a:t>
            </a:r>
            <a:endParaRPr lang="en-US" altLang="zh-CN" dirty="0" smtClean="0"/>
          </a:p>
          <a:p>
            <a:r>
              <a:rPr lang="zh-CN" altLang="en-US" dirty="0" smtClean="0"/>
              <a:t>和第二类相比此类研究没有针对特定模型设计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68603B-DAAD-459B-99BB-A3C66906D6F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032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TrueNorth</a:t>
            </a:r>
            <a:r>
              <a:rPr lang="zh-CN" altLang="en-US" dirty="0" smtClean="0"/>
              <a:t>由</a:t>
            </a:r>
            <a:r>
              <a:rPr lang="en-US" altLang="zh-CN" dirty="0" smtClean="0"/>
              <a:t>IBM</a:t>
            </a:r>
            <a:r>
              <a:rPr lang="zh-CN" altLang="en-US" dirty="0" smtClean="0"/>
              <a:t>公司开发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68603B-DAAD-459B-99BB-A3C66906D6F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040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Neurogrid</a:t>
            </a:r>
            <a:r>
              <a:rPr lang="zh-CN" altLang="en-US" dirty="0" smtClean="0"/>
              <a:t>由斯坦福大学研发</a:t>
            </a:r>
            <a:endParaRPr lang="en-US" altLang="zh-CN" dirty="0" smtClean="0"/>
          </a:p>
          <a:p>
            <a:r>
              <a:rPr lang="en-US" altLang="zh-CN" dirty="0" err="1" smtClean="0"/>
              <a:t>Neurocore</a:t>
            </a:r>
            <a:r>
              <a:rPr lang="zh-CN" altLang="en-US" dirty="0" smtClean="0"/>
              <a:t>是基本组成单元，每个</a:t>
            </a:r>
            <a:r>
              <a:rPr lang="en-US" altLang="zh-CN" dirty="0" err="1" smtClean="0"/>
              <a:t>Neurocore</a:t>
            </a:r>
            <a:r>
              <a:rPr lang="zh-CN" altLang="en-US" dirty="0" smtClean="0"/>
              <a:t>上有</a:t>
            </a:r>
            <a:r>
              <a:rPr lang="en-US" altLang="zh-CN" dirty="0" smtClean="0"/>
              <a:t>256x256</a:t>
            </a:r>
            <a:r>
              <a:rPr lang="zh-CN" altLang="en-US" dirty="0" smtClean="0"/>
              <a:t>个神经元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68603B-DAAD-459B-99BB-A3C66906D6F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991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达尔文由浙江大学开发</a:t>
            </a:r>
            <a:endParaRPr lang="en-US" altLang="zh-CN" dirty="0" smtClean="0"/>
          </a:p>
          <a:p>
            <a:r>
              <a:rPr lang="zh-CN" altLang="en-US" dirty="0" smtClean="0"/>
              <a:t>虽然工作频率较低，但处理延迟并未显著增加，并在多种分类算法中取得了高准确率的结果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68603B-DAAD-459B-99BB-A3C66906D6F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458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577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322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4812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854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616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0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2996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328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612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710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775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7A354-4B25-452B-AE9C-E9915B256E4B}" type="datetimeFigureOut">
              <a:rPr lang="zh-CN" altLang="en-US" smtClean="0"/>
              <a:t>2017/12/14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12D53-A947-4009-9D9D-E71D9D12B6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1400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zh-CN" altLang="en-US" dirty="0" smtClean="0"/>
              <a:t>一类研究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特点</a:t>
            </a:r>
            <a:endParaRPr lang="en-US" altLang="zh-CN" dirty="0"/>
          </a:p>
          <a:p>
            <a:pPr lvl="1"/>
            <a:r>
              <a:rPr lang="zh-CN" altLang="en-US" dirty="0"/>
              <a:t>构建能够高精确度地模拟大规模生物神经系统的软硬件系统</a:t>
            </a:r>
            <a:endParaRPr lang="en-US" altLang="zh-CN" dirty="0"/>
          </a:p>
          <a:p>
            <a:pPr lvl="1"/>
            <a:r>
              <a:rPr lang="zh-CN" altLang="en-US" dirty="0"/>
              <a:t>更好地理解大脑的结构以及</a:t>
            </a:r>
            <a:r>
              <a:rPr lang="zh-CN" altLang="en-US" dirty="0" smtClean="0"/>
              <a:t>工作过程</a:t>
            </a:r>
            <a:endParaRPr lang="en-US" altLang="zh-CN" dirty="0" smtClean="0"/>
          </a:p>
          <a:p>
            <a:r>
              <a:rPr lang="zh-CN" altLang="en-US" dirty="0" smtClean="0"/>
              <a:t>代表成果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BrainScaleS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Cog Ex </a:t>
            </a:r>
            <a:r>
              <a:rPr lang="en-US" altLang="zh-CN" dirty="0" err="1" smtClean="0"/>
              <a:t>Machina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SpiNNaker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8856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“寒武纪”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351338"/>
          </a:xfrm>
        </p:spPr>
        <p:txBody>
          <a:bodyPr>
            <a:normAutofit/>
          </a:bodyPr>
          <a:lstStyle/>
          <a:p>
            <a:r>
              <a:rPr lang="zh-CN" altLang="en-US" sz="2400" dirty="0" smtClean="0"/>
              <a:t>中科院计算所对多种神经网络使用的指令进行了总结，并开发了专门针对神经网络应用的指令系统</a:t>
            </a:r>
            <a:endParaRPr lang="en-US" altLang="zh-CN" sz="2400" dirty="0" smtClean="0"/>
          </a:p>
          <a:p>
            <a:r>
              <a:rPr lang="zh-CN" altLang="en-US" sz="2400" dirty="0" smtClean="0"/>
              <a:t>“寒武纪”是以该指令系统为基础的神经网络加速芯片</a:t>
            </a:r>
            <a:endParaRPr lang="en-US" altLang="zh-CN" sz="2400" dirty="0" smtClean="0"/>
          </a:p>
          <a:p>
            <a:r>
              <a:rPr lang="zh-CN" altLang="en-US" sz="2400" dirty="0" smtClean="0"/>
              <a:t>每秒可处理</a:t>
            </a:r>
            <a:r>
              <a:rPr lang="en-US" altLang="zh-CN" sz="2400" dirty="0" smtClean="0"/>
              <a:t>160</a:t>
            </a:r>
            <a:r>
              <a:rPr lang="zh-CN" altLang="en-US" sz="2400" dirty="0" smtClean="0"/>
              <a:t>亿个神经元和</a:t>
            </a:r>
            <a:r>
              <a:rPr lang="en-US" altLang="zh-CN" sz="2400" dirty="0" smtClean="0"/>
              <a:t>2.56</a:t>
            </a:r>
            <a:r>
              <a:rPr lang="zh-CN" altLang="en-US" sz="2400" dirty="0" smtClean="0"/>
              <a:t>万亿个突触运算</a:t>
            </a:r>
            <a:endParaRPr lang="en-US" altLang="zh-CN" sz="2400" dirty="0" smtClean="0"/>
          </a:p>
          <a:p>
            <a:r>
              <a:rPr lang="zh-CN" altLang="en-US" sz="2400" dirty="0" smtClean="0"/>
              <a:t>浮点运算速度可达每秒</a:t>
            </a:r>
            <a:r>
              <a:rPr lang="en-US" altLang="zh-CN" sz="2400" dirty="0" smtClean="0"/>
              <a:t>512G</a:t>
            </a:r>
            <a:r>
              <a:rPr lang="zh-CN" altLang="en-US" sz="2400" dirty="0" smtClean="0"/>
              <a:t>次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733070"/>
            <a:ext cx="3903917" cy="266365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4781" y="3733070"/>
            <a:ext cx="3418355" cy="266365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28650" y="6396335"/>
            <a:ext cx="73449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</a:t>
            </a:r>
            <a:r>
              <a:rPr kumimoji="1" lang="en-US" altLang="zh-CN" sz="1200" dirty="0" err="1"/>
              <a:t>Tianshi</a:t>
            </a:r>
            <a:r>
              <a:rPr kumimoji="1" lang="en-US" altLang="zh-CN" sz="1200" dirty="0"/>
              <a:t> Chen, </a:t>
            </a:r>
            <a:r>
              <a:rPr kumimoji="1" lang="en-US" altLang="zh-CN" sz="1200" dirty="0" smtClean="0"/>
              <a:t>et. al., </a:t>
            </a:r>
            <a:r>
              <a:rPr kumimoji="1" lang="en-US" altLang="zh-CN" sz="1200" dirty="0"/>
              <a:t>"</a:t>
            </a:r>
            <a:r>
              <a:rPr kumimoji="1" lang="en-US" altLang="zh-CN" sz="1200" dirty="0" err="1"/>
              <a:t>DianNao</a:t>
            </a:r>
            <a:r>
              <a:rPr kumimoji="1" lang="en-US" altLang="zh-CN" sz="1200" dirty="0"/>
              <a:t>: A Small-Footprint High-Throughput Accelerator for Ubiquitous </a:t>
            </a:r>
            <a:r>
              <a:rPr kumimoji="1" lang="en-US" altLang="zh-CN" sz="1200" dirty="0" smtClean="0"/>
              <a:t>Machine-Learning“ (2014)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555218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第三类研究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特点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参考神经系统结构开发新形态硬件系统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利用数字</a:t>
            </a:r>
            <a:r>
              <a:rPr lang="en-US" altLang="zh-CN" dirty="0" smtClean="0"/>
              <a:t>/</a:t>
            </a:r>
            <a:r>
              <a:rPr lang="zh-CN" altLang="en-US" dirty="0" smtClean="0"/>
              <a:t>模拟电路实现神经系统中的组成成分</a:t>
            </a:r>
            <a:endParaRPr lang="en-US" altLang="zh-CN" dirty="0" smtClean="0"/>
          </a:p>
          <a:p>
            <a:r>
              <a:rPr lang="zh-CN" altLang="en-US" dirty="0" smtClean="0"/>
              <a:t>代表成果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TrueNorth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Neurogrid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“达尔文”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703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TrueNorth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4744303"/>
            <a:ext cx="7886700" cy="1432660"/>
          </a:xfrm>
        </p:spPr>
        <p:txBody>
          <a:bodyPr>
            <a:normAutofit/>
          </a:bodyPr>
          <a:lstStyle/>
          <a:p>
            <a:r>
              <a:rPr lang="en-US" altLang="zh-CN" sz="2400" dirty="0" err="1" smtClean="0"/>
              <a:t>TrueNorth</a:t>
            </a:r>
            <a:r>
              <a:rPr lang="zh-CN" altLang="en-US" sz="2400" dirty="0" smtClean="0"/>
              <a:t>使用</a:t>
            </a:r>
            <a:r>
              <a:rPr lang="en-US" altLang="zh-CN" sz="2400" dirty="0" smtClean="0"/>
              <a:t>256x256</a:t>
            </a:r>
            <a:r>
              <a:rPr lang="zh-CN" altLang="en-US" sz="2400" dirty="0" smtClean="0"/>
              <a:t>的交叉开关阵列表示突触连接</a:t>
            </a:r>
            <a:endParaRPr lang="en-US" altLang="zh-CN" sz="2400" dirty="0" smtClean="0"/>
          </a:p>
          <a:p>
            <a:r>
              <a:rPr lang="zh-CN" altLang="en-US" sz="2400" dirty="0" smtClean="0"/>
              <a:t>可模拟</a:t>
            </a:r>
            <a:r>
              <a:rPr lang="en-US" altLang="zh-CN" sz="2400" dirty="0" smtClean="0"/>
              <a:t>100</a:t>
            </a:r>
            <a:r>
              <a:rPr lang="zh-CN" altLang="en-US" sz="2400" dirty="0" smtClean="0"/>
              <a:t>万个可编程的神经元，功耗约</a:t>
            </a:r>
            <a:r>
              <a:rPr lang="en-US" altLang="zh-CN" sz="2400" dirty="0" smtClean="0"/>
              <a:t>70mW</a:t>
            </a:r>
          </a:p>
          <a:p>
            <a:r>
              <a:rPr lang="zh-CN" altLang="en-US" sz="2400" dirty="0" smtClean="0"/>
              <a:t>连接关系需要预先烧录，无法在线编程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8781" y="1348052"/>
            <a:ext cx="6946437" cy="339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3002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Neurogrid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25625"/>
            <a:ext cx="4723638" cy="4351338"/>
          </a:xfrm>
        </p:spPr>
        <p:txBody>
          <a:bodyPr/>
          <a:lstStyle/>
          <a:p>
            <a:r>
              <a:rPr lang="en-US" altLang="zh-CN" sz="2400" dirty="0" err="1" smtClean="0"/>
              <a:t>Neurogrid</a:t>
            </a:r>
            <a:r>
              <a:rPr lang="zh-CN" altLang="en-US" sz="2400" dirty="0" smtClean="0"/>
              <a:t>基于数模混合电路构建，利用晶体管的亚阈值工作区实现突触和神经元的特殊功能</a:t>
            </a:r>
            <a:endParaRPr lang="en-US" altLang="zh-CN" sz="2400" dirty="0" smtClean="0"/>
          </a:p>
          <a:p>
            <a:r>
              <a:rPr lang="en-US" altLang="zh-CN" sz="2400" dirty="0" err="1" smtClean="0"/>
              <a:t>Neurocore</a:t>
            </a:r>
            <a:r>
              <a:rPr lang="en-US" altLang="zh-CN" sz="2400" dirty="0" smtClean="0"/>
              <a:t> Chip</a:t>
            </a:r>
          </a:p>
          <a:p>
            <a:pPr lvl="1"/>
            <a:r>
              <a:rPr lang="en-US" altLang="zh-CN" sz="2000" dirty="0" smtClean="0"/>
              <a:t>256x256</a:t>
            </a:r>
            <a:r>
              <a:rPr lang="zh-CN" altLang="en-US" sz="2000" dirty="0" smtClean="0"/>
              <a:t>的神经元阵列</a:t>
            </a:r>
            <a:endParaRPr lang="en-US" altLang="zh-CN" sz="2000" dirty="0" smtClean="0"/>
          </a:p>
          <a:p>
            <a:r>
              <a:rPr lang="zh-CN" altLang="en-US" sz="2400" dirty="0" smtClean="0"/>
              <a:t>每块开发板上包含</a:t>
            </a:r>
            <a:r>
              <a:rPr lang="en-US" altLang="zh-CN" sz="2400" dirty="0" smtClean="0"/>
              <a:t>16</a:t>
            </a:r>
            <a:r>
              <a:rPr lang="zh-CN" altLang="en-US" sz="2400" dirty="0" smtClean="0"/>
              <a:t>个</a:t>
            </a:r>
            <a:r>
              <a:rPr lang="en-US" altLang="zh-CN" sz="2400" dirty="0" err="1" smtClean="0"/>
              <a:t>Neurocore</a:t>
            </a:r>
            <a:r>
              <a:rPr lang="zh-CN" altLang="en-US" sz="2400" dirty="0" smtClean="0"/>
              <a:t>，可以模拟最多包含</a:t>
            </a:r>
            <a:r>
              <a:rPr lang="en-US" altLang="zh-CN" sz="2400" dirty="0" smtClean="0"/>
              <a:t>16x256x256</a:t>
            </a:r>
            <a:r>
              <a:rPr lang="zh-CN" altLang="en-US" sz="2400" dirty="0" smtClean="0"/>
              <a:t>个神经元的皮质区域</a:t>
            </a:r>
            <a:endParaRPr lang="en-US" altLang="zh-CN" sz="2400" dirty="0" smtClean="0"/>
          </a:p>
          <a:p>
            <a:r>
              <a:rPr lang="zh-CN" altLang="en-US" sz="2400" dirty="0" smtClean="0"/>
              <a:t>实时模拟百万个神经元及相连的</a:t>
            </a:r>
            <a:r>
              <a:rPr lang="en-US" altLang="zh-CN" sz="2400" dirty="0" smtClean="0"/>
              <a:t>10</a:t>
            </a:r>
            <a:r>
              <a:rPr lang="zh-CN" altLang="en-US" sz="2400" dirty="0" smtClean="0"/>
              <a:t>亿个突触，能耗仅</a:t>
            </a:r>
            <a:r>
              <a:rPr lang="en-US" altLang="zh-CN" sz="2400" dirty="0" smtClean="0"/>
              <a:t>5</a:t>
            </a:r>
            <a:r>
              <a:rPr lang="zh-CN" altLang="en-US" sz="2400" dirty="0" smtClean="0"/>
              <a:t>瓦</a:t>
            </a:r>
            <a:endParaRPr lang="zh-CN" altLang="en-US" sz="2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742" y="2442899"/>
            <a:ext cx="3387869" cy="292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147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“达尔文”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 smtClean="0"/>
              <a:t>“达尔文”使用</a:t>
            </a:r>
            <a:r>
              <a:rPr lang="en-US" altLang="zh-CN" sz="2400" dirty="0" smtClean="0"/>
              <a:t>LIF</a:t>
            </a:r>
            <a:r>
              <a:rPr lang="zh-CN" altLang="en-US" sz="2400" dirty="0" smtClean="0"/>
              <a:t>神经元模型，以协处理器方式完成计算任务</a:t>
            </a:r>
            <a:endParaRPr lang="en-US" altLang="zh-CN" sz="2400" dirty="0" smtClean="0"/>
          </a:p>
          <a:p>
            <a:r>
              <a:rPr lang="zh-CN" altLang="en-US" sz="2400" dirty="0" smtClean="0"/>
              <a:t>支持</a:t>
            </a:r>
            <a:r>
              <a:rPr lang="en-US" altLang="zh-CN" sz="2400" dirty="0" smtClean="0"/>
              <a:t>2048</a:t>
            </a:r>
            <a:r>
              <a:rPr lang="zh-CN" altLang="en-US" sz="2400" dirty="0" smtClean="0"/>
              <a:t>个神经元和约</a:t>
            </a:r>
            <a:r>
              <a:rPr lang="en-US" altLang="zh-CN" sz="2400" dirty="0" smtClean="0"/>
              <a:t>420</a:t>
            </a:r>
            <a:r>
              <a:rPr lang="zh-CN" altLang="en-US" sz="2400" dirty="0" smtClean="0"/>
              <a:t>万个突触，及</a:t>
            </a:r>
            <a:r>
              <a:rPr lang="en-US" altLang="zh-CN" sz="2400" dirty="0" smtClean="0"/>
              <a:t>15</a:t>
            </a:r>
            <a:r>
              <a:rPr lang="zh-CN" altLang="en-US" sz="2400" dirty="0" smtClean="0"/>
              <a:t>种突触延迟</a:t>
            </a:r>
            <a:endParaRPr lang="en-US" altLang="zh-CN" sz="2400" dirty="0" smtClean="0"/>
          </a:p>
          <a:p>
            <a:r>
              <a:rPr lang="zh-CN" altLang="en-US" sz="2400" dirty="0"/>
              <a:t>工作</a:t>
            </a:r>
            <a:r>
              <a:rPr lang="zh-CN" altLang="en-US" sz="2400" dirty="0" smtClean="0"/>
              <a:t>频率约</a:t>
            </a:r>
            <a:r>
              <a:rPr lang="en-US" altLang="zh-CN" sz="2400" dirty="0" smtClean="0"/>
              <a:t>70MHz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1509" y="3463881"/>
            <a:ext cx="6352604" cy="308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82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BrainScaleS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49" y="2572747"/>
            <a:ext cx="3918967" cy="3604215"/>
          </a:xfrm>
        </p:spPr>
        <p:txBody>
          <a:bodyPr>
            <a:normAutofit/>
          </a:bodyPr>
          <a:lstStyle/>
          <a:p>
            <a:r>
              <a:rPr lang="zh-CN" altLang="en-US" sz="2400" dirty="0" smtClean="0"/>
              <a:t>使用晶圆级别硬件系统作为组成单元</a:t>
            </a:r>
            <a:endParaRPr lang="en-US" altLang="zh-CN" sz="2400" dirty="0" smtClean="0"/>
          </a:p>
          <a:p>
            <a:r>
              <a:rPr lang="zh-CN" altLang="en-US" sz="2400" dirty="0"/>
              <a:t>系统</a:t>
            </a:r>
            <a:r>
              <a:rPr lang="zh-CN" altLang="en-US" sz="2400" dirty="0" smtClean="0"/>
              <a:t>中包含</a:t>
            </a:r>
            <a:r>
              <a:rPr lang="en-US" altLang="zh-CN" sz="2400" dirty="0" smtClean="0"/>
              <a:t>4500</a:t>
            </a:r>
            <a:r>
              <a:rPr lang="zh-CN" altLang="en-US" sz="2400" dirty="0" smtClean="0"/>
              <a:t>万个可编程的动态突触</a:t>
            </a:r>
            <a:endParaRPr lang="en-US" altLang="zh-CN" sz="2400" dirty="0" smtClean="0"/>
          </a:p>
          <a:p>
            <a:r>
              <a:rPr lang="en-US" altLang="zh-CN" sz="2400" dirty="0" smtClean="0"/>
              <a:t>2016</a:t>
            </a:r>
            <a:r>
              <a:rPr lang="zh-CN" altLang="en-US" sz="2400" dirty="0" smtClean="0"/>
              <a:t>年</a:t>
            </a:r>
            <a:r>
              <a:rPr lang="en-US" altLang="zh-CN" sz="2400" dirty="0" smtClean="0"/>
              <a:t>3</a:t>
            </a:r>
            <a:r>
              <a:rPr lang="zh-CN" altLang="en-US" sz="2400" dirty="0" smtClean="0"/>
              <a:t>月，欧盟人类大脑计划宣布将</a:t>
            </a:r>
            <a:r>
              <a:rPr lang="en-US" altLang="zh-CN" sz="2400" dirty="0" err="1" smtClean="0"/>
              <a:t>BrainScaleS</a:t>
            </a:r>
            <a:r>
              <a:rPr lang="zh-CN" altLang="en-US" sz="2400" dirty="0" smtClean="0"/>
              <a:t>对外开放使用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628649" y="6176963"/>
            <a:ext cx="73449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</a:t>
            </a:r>
            <a:r>
              <a:rPr kumimoji="1" lang="en-US" altLang="zh-CN" sz="1200" dirty="0"/>
              <a:t>Steve </a:t>
            </a:r>
            <a:r>
              <a:rPr kumimoji="1" lang="en-US" altLang="zh-CN" sz="1200" dirty="0" err="1"/>
              <a:t>Furber</a:t>
            </a:r>
            <a:r>
              <a:rPr kumimoji="1" lang="en-US" altLang="zh-CN" sz="1200" dirty="0"/>
              <a:t> et al., </a:t>
            </a:r>
            <a:r>
              <a:rPr lang="en-US" altLang="zh-CN" sz="1200" dirty="0"/>
              <a:t>Neuromorphic Computing in the HBP (slides, 2017)</a:t>
            </a:r>
            <a:endParaRPr lang="en-US" altLang="zh-CN" sz="12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09865" y="2348559"/>
            <a:ext cx="4533132" cy="3223684"/>
          </a:xfrm>
          <a:prstGeom prst="rect">
            <a:avLst/>
          </a:prstGeom>
        </p:spPr>
      </p:pic>
      <p:sp>
        <p:nvSpPr>
          <p:cNvPr id="8" name="内容占位符 2"/>
          <p:cNvSpPr txBox="1">
            <a:spLocks/>
          </p:cNvSpPr>
          <p:nvPr/>
        </p:nvSpPr>
        <p:spPr>
          <a:xfrm>
            <a:off x="628648" y="1782995"/>
            <a:ext cx="8176598" cy="789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err="1" smtClean="0"/>
              <a:t>BrainScaleS</a:t>
            </a:r>
            <a:r>
              <a:rPr lang="zh-CN" altLang="en-US" sz="2400" dirty="0" smtClean="0"/>
              <a:t>于</a:t>
            </a:r>
            <a:r>
              <a:rPr lang="en-US" altLang="zh-CN" sz="2400" dirty="0" smtClean="0"/>
              <a:t>2011</a:t>
            </a:r>
            <a:r>
              <a:rPr lang="zh-CN" altLang="en-US" sz="2400" dirty="0" smtClean="0"/>
              <a:t>年启动，目标是研发大规模并行类脑计算机</a:t>
            </a: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403390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Cog Ex </a:t>
            </a:r>
            <a:r>
              <a:rPr lang="en-US" altLang="zh-CN" dirty="0" err="1" smtClean="0"/>
              <a:t>Machina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95856" y="1825625"/>
            <a:ext cx="3819493" cy="4351338"/>
          </a:xfrm>
        </p:spPr>
        <p:txBody>
          <a:bodyPr>
            <a:normAutofit/>
          </a:bodyPr>
          <a:lstStyle/>
          <a:p>
            <a:r>
              <a:rPr lang="en-US" altLang="zh-CN" sz="2400" dirty="0" smtClean="0"/>
              <a:t>Cog Ex </a:t>
            </a:r>
            <a:r>
              <a:rPr lang="en-US" altLang="zh-CN" sz="2400" dirty="0" err="1" smtClean="0"/>
              <a:t>Machina</a:t>
            </a:r>
            <a:r>
              <a:rPr lang="zh-CN" altLang="en-US" sz="2400" dirty="0" smtClean="0"/>
              <a:t>由</a:t>
            </a:r>
            <a:r>
              <a:rPr lang="en-US" altLang="zh-CN" sz="2400" dirty="0" smtClean="0"/>
              <a:t>HP</a:t>
            </a:r>
            <a:r>
              <a:rPr lang="zh-CN" altLang="en-US" sz="2400" dirty="0" smtClean="0"/>
              <a:t>公司联合</a:t>
            </a:r>
            <a:r>
              <a:rPr lang="en-US" altLang="zh-CN" sz="2400" dirty="0" smtClean="0"/>
              <a:t>Boston</a:t>
            </a:r>
            <a:r>
              <a:rPr lang="zh-CN" altLang="en-US" sz="2400" dirty="0" smtClean="0"/>
              <a:t>大学开发</a:t>
            </a:r>
            <a:endParaRPr lang="en-US" altLang="zh-CN" sz="2400" dirty="0" smtClean="0"/>
          </a:p>
          <a:p>
            <a:r>
              <a:rPr lang="zh-CN" altLang="en-US" sz="2400" dirty="0" smtClean="0"/>
              <a:t>利用多线程和张量数据表示实现了层级结构、并行处理等大脑的特征</a:t>
            </a:r>
            <a:endParaRPr lang="en-US" altLang="zh-CN" sz="2400" dirty="0" smtClean="0"/>
          </a:p>
          <a:p>
            <a:r>
              <a:rPr lang="en-US" altLang="zh-CN" sz="2400" dirty="0" smtClean="0"/>
              <a:t>Cog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Ex </a:t>
            </a:r>
            <a:r>
              <a:rPr lang="en-US" altLang="zh-CN" sz="2400" dirty="0" err="1" smtClean="0"/>
              <a:t>Machina</a:t>
            </a:r>
            <a:r>
              <a:rPr lang="zh-CN" altLang="en-US" sz="2400" dirty="0" smtClean="0"/>
              <a:t>被应用于多种视觉模拟系统中</a:t>
            </a:r>
            <a:endParaRPr lang="en-US" altLang="zh-CN" sz="2400" dirty="0" smtClean="0"/>
          </a:p>
          <a:p>
            <a:pPr lvl="1"/>
            <a:r>
              <a:rPr lang="zh-CN" altLang="en-US" sz="2000" dirty="0"/>
              <a:t>图</a:t>
            </a:r>
            <a:r>
              <a:rPr lang="zh-CN" altLang="en-US" sz="2000" dirty="0" smtClean="0"/>
              <a:t>中是一个利用</a:t>
            </a:r>
            <a:r>
              <a:rPr lang="en-US" altLang="zh-CN" sz="2000" dirty="0" smtClean="0"/>
              <a:t>Cog</a:t>
            </a:r>
            <a:r>
              <a:rPr lang="zh-CN" altLang="en-US" sz="2000" dirty="0" smtClean="0"/>
              <a:t>系统实现</a:t>
            </a:r>
            <a:r>
              <a:rPr lang="en-US" altLang="zh-CN" sz="2000" dirty="0" err="1" smtClean="0"/>
              <a:t>Retinex</a:t>
            </a:r>
            <a:r>
              <a:rPr lang="zh-CN" altLang="en-US" sz="2000" dirty="0" smtClean="0"/>
              <a:t>算法来调整图片对比度的例子</a:t>
            </a:r>
            <a:endParaRPr lang="zh-CN" altLang="en-US" sz="1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476" y="1825625"/>
            <a:ext cx="4434176" cy="423379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28649" y="6176963"/>
            <a:ext cx="73449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</a:t>
            </a:r>
            <a:r>
              <a:rPr kumimoji="1" lang="en-US" altLang="zh-CN" sz="1200" dirty="0"/>
              <a:t>G. Snider, R. </a:t>
            </a:r>
            <a:r>
              <a:rPr kumimoji="1" lang="en-US" altLang="zh-CN" sz="1200" dirty="0" err="1"/>
              <a:t>Amerson</a:t>
            </a:r>
            <a:r>
              <a:rPr kumimoji="1" lang="en-US" altLang="zh-CN" sz="1200" dirty="0"/>
              <a:t>, D. Carter, H. </a:t>
            </a:r>
            <a:r>
              <a:rPr kumimoji="1" lang="en-US" altLang="zh-CN" sz="1200" dirty="0" err="1"/>
              <a:t>Abdalla</a:t>
            </a:r>
            <a:r>
              <a:rPr kumimoji="1" lang="en-US" altLang="zh-CN" sz="1200" dirty="0"/>
              <a:t>, M. S. Qureshi, J. </a:t>
            </a:r>
            <a:r>
              <a:rPr kumimoji="1" lang="en-US" altLang="zh-CN" sz="1200" dirty="0" err="1"/>
              <a:t>Léveillé</a:t>
            </a:r>
            <a:r>
              <a:rPr kumimoji="1" lang="en-US" altLang="zh-CN" sz="1200" dirty="0"/>
              <a:t>, et al., "From synapses to circuitry: Using </a:t>
            </a:r>
            <a:r>
              <a:rPr kumimoji="1" lang="en-US" altLang="zh-CN" sz="1200" dirty="0" err="1"/>
              <a:t>memristive</a:t>
            </a:r>
            <a:r>
              <a:rPr kumimoji="1" lang="en-US" altLang="zh-CN" sz="1200" dirty="0"/>
              <a:t> memory to explore the electronic brain," Computer, vol. 44, p. 21, 2011.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243309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Cog Ex </a:t>
            </a:r>
            <a:r>
              <a:rPr lang="en-US" altLang="zh-CN" dirty="0" err="1" smtClean="0"/>
              <a:t>Machina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Cog Ex </a:t>
            </a:r>
            <a:r>
              <a:rPr lang="en-US" altLang="zh-CN" dirty="0" err="1" smtClean="0"/>
              <a:t>Machina</a:t>
            </a:r>
            <a:r>
              <a:rPr lang="zh-CN" altLang="en-US" dirty="0" smtClean="0"/>
              <a:t>的总体结构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590" y="2287949"/>
            <a:ext cx="4262819" cy="388901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28650" y="6311899"/>
            <a:ext cx="73449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</a:t>
            </a:r>
            <a:r>
              <a:rPr kumimoji="1" lang="en-US" altLang="zh-CN" sz="1200" dirty="0"/>
              <a:t>G. Snider, R. </a:t>
            </a:r>
            <a:r>
              <a:rPr kumimoji="1" lang="en-US" altLang="zh-CN" sz="1200" dirty="0" err="1"/>
              <a:t>Amerson</a:t>
            </a:r>
            <a:r>
              <a:rPr kumimoji="1" lang="en-US" altLang="zh-CN" sz="1200" dirty="0"/>
              <a:t>, D. Carter, H. </a:t>
            </a:r>
            <a:r>
              <a:rPr kumimoji="1" lang="en-US" altLang="zh-CN" sz="1200" dirty="0" err="1"/>
              <a:t>Abdalla</a:t>
            </a:r>
            <a:r>
              <a:rPr kumimoji="1" lang="en-US" altLang="zh-CN" sz="1200" dirty="0"/>
              <a:t>, M. S. Qureshi, J. </a:t>
            </a:r>
            <a:r>
              <a:rPr kumimoji="1" lang="en-US" altLang="zh-CN" sz="1200" dirty="0" err="1"/>
              <a:t>Léveillé</a:t>
            </a:r>
            <a:r>
              <a:rPr kumimoji="1" lang="en-US" altLang="zh-CN" sz="1200" dirty="0"/>
              <a:t>, et al., "From synapses to circuitry: Using </a:t>
            </a:r>
            <a:r>
              <a:rPr kumimoji="1" lang="en-US" altLang="zh-CN" sz="1200" dirty="0" err="1"/>
              <a:t>memristive</a:t>
            </a:r>
            <a:r>
              <a:rPr kumimoji="1" lang="en-US" altLang="zh-CN" sz="1200" dirty="0"/>
              <a:t> memory to explore the electronic brain," Computer, vol. 44, p. 21, 2011.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670769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SpiNNaker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SpiNNaker</a:t>
            </a:r>
            <a:r>
              <a:rPr lang="zh-CN" altLang="en-US" dirty="0" smtClean="0"/>
              <a:t>由曼彻斯特大学开发</a:t>
            </a:r>
            <a:endParaRPr lang="en-US" altLang="zh-CN" dirty="0" smtClean="0"/>
          </a:p>
          <a:p>
            <a:r>
              <a:rPr lang="zh-CN" altLang="en-US" dirty="0" smtClean="0"/>
              <a:t>使用</a:t>
            </a:r>
            <a:r>
              <a:rPr lang="en-US" altLang="zh-CN" dirty="0" smtClean="0"/>
              <a:t>ARM 968</a:t>
            </a:r>
            <a:r>
              <a:rPr lang="zh-CN" altLang="en-US" dirty="0" smtClean="0"/>
              <a:t>处理器作为运算单元</a:t>
            </a:r>
            <a:endParaRPr lang="en-US" altLang="zh-CN" dirty="0" smtClean="0"/>
          </a:p>
          <a:p>
            <a:r>
              <a:rPr lang="zh-CN" altLang="en-US" dirty="0" smtClean="0"/>
              <a:t>相关参数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使用了</a:t>
            </a:r>
            <a:r>
              <a:rPr lang="en-US" altLang="zh-CN" dirty="0" smtClean="0"/>
              <a:t>1036800</a:t>
            </a:r>
            <a:r>
              <a:rPr lang="zh-CN" altLang="en-US" dirty="0" smtClean="0"/>
              <a:t>个处理器核，每个核上可模拟</a:t>
            </a:r>
            <a:r>
              <a:rPr lang="en-US" altLang="zh-CN" dirty="0" smtClean="0"/>
              <a:t>1000</a:t>
            </a:r>
            <a:r>
              <a:rPr lang="zh-CN" altLang="en-US" dirty="0" smtClean="0"/>
              <a:t>个神经元</a:t>
            </a:r>
            <a:endParaRPr lang="en-US" altLang="zh-CN" dirty="0" smtClean="0"/>
          </a:p>
          <a:p>
            <a:pPr lvl="1"/>
            <a:r>
              <a:rPr lang="zh-CN" altLang="en-US" dirty="0"/>
              <a:t>峰值处理速度可以达到每秒</a:t>
            </a:r>
            <a:r>
              <a:rPr lang="en-US" altLang="zh-CN" dirty="0"/>
              <a:t>228</a:t>
            </a:r>
            <a:r>
              <a:rPr lang="zh-CN" altLang="en-US" dirty="0"/>
              <a:t>兆</a:t>
            </a:r>
            <a:r>
              <a:rPr lang="en-US" altLang="zh-CN" dirty="0"/>
              <a:t>Dhrystone</a:t>
            </a:r>
            <a:r>
              <a:rPr lang="zh-CN" altLang="en-US" dirty="0" smtClean="0"/>
              <a:t>指令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能量消耗可以控制在</a:t>
            </a:r>
            <a:r>
              <a:rPr lang="en-US" altLang="zh-CN" dirty="0" smtClean="0"/>
              <a:t>90kW</a:t>
            </a:r>
            <a:r>
              <a:rPr lang="zh-CN" altLang="en-US" dirty="0" smtClean="0"/>
              <a:t>内</a:t>
            </a:r>
            <a:endParaRPr lang="en-US" altLang="zh-CN" dirty="0" smtClean="0"/>
          </a:p>
          <a:p>
            <a:r>
              <a:rPr lang="en-US" altLang="zh-CN" dirty="0" err="1" smtClean="0"/>
              <a:t>SpiNNaker</a:t>
            </a:r>
            <a:r>
              <a:rPr lang="zh-CN" altLang="en-US" dirty="0" smtClean="0"/>
              <a:t>于</a:t>
            </a:r>
            <a:r>
              <a:rPr lang="en-US" altLang="zh-CN" dirty="0" smtClean="0"/>
              <a:t>2016</a:t>
            </a:r>
            <a:r>
              <a:rPr lang="zh-CN" altLang="en-US" dirty="0" smtClean="0"/>
              <a:t>年</a:t>
            </a:r>
            <a:r>
              <a:rPr lang="en-US" altLang="zh-CN" dirty="0" smtClean="0"/>
              <a:t>3</a:t>
            </a:r>
            <a:r>
              <a:rPr lang="zh-CN" altLang="en-US" dirty="0" smtClean="0"/>
              <a:t>月和</a:t>
            </a:r>
            <a:r>
              <a:rPr lang="en-US" altLang="zh-CN" dirty="0" err="1" smtClean="0"/>
              <a:t>BrainScaleS</a:t>
            </a:r>
            <a:r>
              <a:rPr lang="zh-CN" altLang="en-US" dirty="0" smtClean="0"/>
              <a:t>一同对外开放使用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609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SpiNNaker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98720" y="1825625"/>
            <a:ext cx="3516630" cy="4351338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242" y="1690689"/>
            <a:ext cx="4018729" cy="416147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7971" y="2019873"/>
            <a:ext cx="4462940" cy="350310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28650" y="6091619"/>
            <a:ext cx="73449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Eustace </a:t>
            </a:r>
            <a:r>
              <a:rPr lang="en-US" altLang="zh-CN" sz="1200" dirty="0" err="1"/>
              <a:t>Painkras</a:t>
            </a:r>
            <a:r>
              <a:rPr lang="en-US" altLang="zh-CN" sz="1200" dirty="0"/>
              <a:t> et al., </a:t>
            </a:r>
            <a:r>
              <a:rPr lang="en-US" altLang="zh-CN" sz="1200" dirty="0" err="1"/>
              <a:t>SpiNNaker</a:t>
            </a:r>
            <a:r>
              <a:rPr lang="en-US" altLang="zh-CN" sz="1200" dirty="0"/>
              <a:t>: A Multi-Core System-on-Chip for Massively-Parallel Neural Net Simulation  (2012)</a:t>
            </a:r>
          </a:p>
          <a:p>
            <a:r>
              <a:rPr kumimoji="1" lang="en-US" altLang="zh-CN" sz="1200" dirty="0" smtClean="0"/>
              <a:t>Source: </a:t>
            </a:r>
            <a:r>
              <a:rPr kumimoji="1" lang="en-US" altLang="zh-CN" sz="1200" dirty="0"/>
              <a:t>Steve </a:t>
            </a:r>
            <a:r>
              <a:rPr kumimoji="1" lang="en-US" altLang="zh-CN" sz="1200" dirty="0" err="1"/>
              <a:t>Furber</a:t>
            </a:r>
            <a:r>
              <a:rPr kumimoji="1" lang="en-US" altLang="zh-CN" sz="1200" dirty="0"/>
              <a:t>, Large-scale neuromorphic computing systems (2016</a:t>
            </a:r>
            <a:r>
              <a:rPr kumimoji="1" lang="en-US" altLang="zh-CN" sz="1200" dirty="0" smtClean="0"/>
              <a:t>)</a:t>
            </a:r>
            <a:endParaRPr kumimoji="1"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703809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第二类研究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特点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针对特定类型的神经网络和训练算法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开发专用</a:t>
            </a:r>
            <a:r>
              <a:rPr lang="zh-CN" altLang="en-US" dirty="0" smtClean="0"/>
              <a:t>硬件</a:t>
            </a:r>
            <a:endParaRPr lang="en-US" altLang="zh-CN" dirty="0" smtClean="0"/>
          </a:p>
          <a:p>
            <a:r>
              <a:rPr lang="zh-CN" altLang="en-US" dirty="0" smtClean="0"/>
              <a:t>代表成果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TPU</a:t>
            </a:r>
          </a:p>
          <a:p>
            <a:pPr lvl="1"/>
            <a:r>
              <a:rPr lang="en-US" altLang="zh-CN" dirty="0" err="1" smtClean="0"/>
              <a:t>BrainWave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“寒武纪”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3493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110106"/>
          </a:xfrm>
        </p:spPr>
        <p:txBody>
          <a:bodyPr/>
          <a:lstStyle/>
          <a:p>
            <a:r>
              <a:rPr lang="en-US" altLang="zh-CN" dirty="0" smtClean="0"/>
              <a:t>TPU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630902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 smtClean="0"/>
              <a:t>TPU</a:t>
            </a:r>
            <a:r>
              <a:rPr lang="zh-CN" altLang="en-US" sz="2400" dirty="0" smtClean="0"/>
              <a:t>是谷歌公司为</a:t>
            </a:r>
            <a:r>
              <a:rPr lang="en-US" altLang="zh-CN" sz="2400" dirty="0" err="1" smtClean="0"/>
              <a:t>TensorFlow</a:t>
            </a:r>
            <a:r>
              <a:rPr lang="zh-CN" altLang="en-US" sz="2400" dirty="0" smtClean="0"/>
              <a:t>深度学习框架设计的一款处理器</a:t>
            </a:r>
            <a:endParaRPr lang="en-US" altLang="zh-CN" sz="2400" dirty="0" smtClean="0"/>
          </a:p>
          <a:p>
            <a:r>
              <a:rPr lang="zh-CN" altLang="en-US" sz="2400" dirty="0" smtClean="0"/>
              <a:t>利用脉动阵列结构对矩阵运算进行加速</a:t>
            </a:r>
            <a:endParaRPr lang="en-US" altLang="zh-CN" sz="2400" dirty="0" smtClean="0"/>
          </a:p>
          <a:p>
            <a:r>
              <a:rPr lang="zh-CN" altLang="en-US" sz="2400" dirty="0" smtClean="0"/>
              <a:t>与同时期的</a:t>
            </a:r>
            <a:r>
              <a:rPr lang="en-US" altLang="zh-CN" sz="2400" dirty="0" smtClean="0"/>
              <a:t>CPU</a:t>
            </a:r>
            <a:r>
              <a:rPr lang="zh-CN" altLang="en-US" sz="2400" dirty="0" smtClean="0"/>
              <a:t>和</a:t>
            </a:r>
            <a:r>
              <a:rPr lang="en-US" altLang="zh-CN" sz="2400" dirty="0" smtClean="0"/>
              <a:t>GPU</a:t>
            </a:r>
            <a:r>
              <a:rPr lang="zh-CN" altLang="en-US" sz="2400" dirty="0" smtClean="0"/>
              <a:t>相比，可以将每瓦特的性能提高</a:t>
            </a:r>
            <a:r>
              <a:rPr lang="en-US" altLang="zh-CN" sz="2400" dirty="0" smtClean="0"/>
              <a:t>30-80</a:t>
            </a:r>
            <a:r>
              <a:rPr lang="zh-CN" altLang="en-US" sz="2400" dirty="0" smtClean="0"/>
              <a:t>倍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3538347"/>
            <a:ext cx="3371850" cy="32194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237" y="3610515"/>
            <a:ext cx="3381375" cy="23717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567237" y="6146069"/>
            <a:ext cx="34063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</a:t>
            </a:r>
            <a:r>
              <a:rPr kumimoji="1" lang="en-US" altLang="zh-CN" sz="1200" dirty="0" err="1"/>
              <a:t>Jouppi</a:t>
            </a:r>
            <a:r>
              <a:rPr kumimoji="1" lang="en-US" altLang="zh-CN" sz="1200" dirty="0"/>
              <a:t> et al. </a:t>
            </a:r>
            <a:r>
              <a:rPr kumimoji="1" lang="en-US" altLang="zh-CN" sz="1200" dirty="0" smtClean="0"/>
              <a:t>“In-Datacenter </a:t>
            </a:r>
            <a:r>
              <a:rPr kumimoji="1" lang="en-US" altLang="zh-CN" sz="1200" dirty="0"/>
              <a:t>Performance Analysis of a Tensor Processing Unit</a:t>
            </a:r>
            <a:r>
              <a:rPr kumimoji="1" lang="en-US" altLang="zh-CN" sz="1200" dirty="0" smtClean="0"/>
              <a:t>.“ (2017)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3022774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BrainWave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微软公司在</a:t>
            </a:r>
            <a:r>
              <a:rPr lang="en-US" altLang="zh-CN" dirty="0" smtClean="0"/>
              <a:t>2017</a:t>
            </a:r>
            <a:r>
              <a:rPr lang="zh-CN" altLang="en-US" dirty="0" smtClean="0"/>
              <a:t>年的</a:t>
            </a:r>
            <a:r>
              <a:rPr lang="en-US" altLang="zh-CN" dirty="0" smtClean="0"/>
              <a:t>Hot Chips</a:t>
            </a:r>
            <a:r>
              <a:rPr lang="zh-CN" altLang="en-US" dirty="0" smtClean="0"/>
              <a:t>会议上首次披露</a:t>
            </a:r>
            <a:endParaRPr lang="en-US" altLang="zh-CN" dirty="0" smtClean="0"/>
          </a:p>
          <a:p>
            <a:r>
              <a:rPr lang="zh-CN" altLang="en-US" dirty="0" smtClean="0"/>
              <a:t>主要面向实时</a:t>
            </a:r>
            <a:r>
              <a:rPr lang="en-US" altLang="zh-CN" dirty="0" smtClean="0"/>
              <a:t>AI</a:t>
            </a:r>
            <a:r>
              <a:rPr lang="zh-CN" altLang="en-US" dirty="0" smtClean="0"/>
              <a:t>应用，以</a:t>
            </a:r>
            <a:r>
              <a:rPr lang="en-US" altLang="zh-CN" dirty="0" smtClean="0"/>
              <a:t>DNN</a:t>
            </a:r>
            <a:r>
              <a:rPr lang="zh-CN" altLang="en-US" dirty="0" smtClean="0"/>
              <a:t>为主要加速对象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未来将于云平台</a:t>
            </a:r>
            <a:r>
              <a:rPr lang="en-US" altLang="zh-CN" dirty="0" smtClean="0"/>
              <a:t>Azure</a:t>
            </a:r>
            <a:r>
              <a:rPr lang="zh-CN" altLang="en-US" dirty="0" smtClean="0"/>
              <a:t>和</a:t>
            </a:r>
            <a:r>
              <a:rPr lang="en-US" altLang="zh-CN" dirty="0" smtClean="0"/>
              <a:t>Bing</a:t>
            </a:r>
            <a:r>
              <a:rPr lang="zh-CN" altLang="en-US" dirty="0" smtClean="0"/>
              <a:t>搜索服务中使用</a:t>
            </a:r>
            <a:endParaRPr lang="en-US" altLang="zh-CN" dirty="0" smtClean="0"/>
          </a:p>
          <a:p>
            <a:r>
              <a:rPr lang="zh-CN" altLang="en-US" dirty="0" smtClean="0"/>
              <a:t>使用</a:t>
            </a:r>
            <a:r>
              <a:rPr lang="en-US" altLang="zh-CN" dirty="0" smtClean="0"/>
              <a:t>FPGA</a:t>
            </a:r>
            <a:r>
              <a:rPr lang="zh-CN" altLang="en-US" dirty="0" smtClean="0"/>
              <a:t>实现，在</a:t>
            </a:r>
            <a:r>
              <a:rPr lang="en-US" altLang="zh-CN" dirty="0" smtClean="0"/>
              <a:t>Intel</a:t>
            </a:r>
            <a:r>
              <a:rPr lang="zh-CN" altLang="en-US" dirty="0" smtClean="0"/>
              <a:t>的</a:t>
            </a:r>
            <a:r>
              <a:rPr lang="en-US" altLang="zh-CN" dirty="0" smtClean="0"/>
              <a:t>14nm Stratix10 FPGA</a:t>
            </a:r>
            <a:r>
              <a:rPr lang="zh-CN" altLang="en-US" dirty="0" smtClean="0"/>
              <a:t>上可达到</a:t>
            </a:r>
            <a:r>
              <a:rPr lang="en-US" altLang="zh-CN" dirty="0"/>
              <a:t>3</a:t>
            </a:r>
            <a:r>
              <a:rPr lang="en-US" altLang="zh-CN" dirty="0" smtClean="0"/>
              <a:t>9.5 Teraflops</a:t>
            </a:r>
            <a:r>
              <a:rPr lang="zh-CN" altLang="en-US" dirty="0" smtClean="0"/>
              <a:t>的运算速度</a:t>
            </a:r>
            <a:endParaRPr lang="zh-CN" altLang="en-US" dirty="0"/>
          </a:p>
        </p:txBody>
      </p:sp>
      <p:pic>
        <p:nvPicPr>
          <p:cNvPr id="1026" name="Picture 2" descr="Hot Chips Stratix 10 boar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559" y="4001294"/>
            <a:ext cx="7056882" cy="2724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11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472</TotalTime>
  <Words>1003</Words>
  <Application>Microsoft Office PowerPoint</Application>
  <PresentationFormat>全屏显示(4:3)</PresentationFormat>
  <Paragraphs>103</Paragraphs>
  <Slides>14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等线</vt:lpstr>
      <vt:lpstr>宋体</vt:lpstr>
      <vt:lpstr>Arial</vt:lpstr>
      <vt:lpstr>Calibri</vt:lpstr>
      <vt:lpstr>Calibri Light</vt:lpstr>
      <vt:lpstr>Office 主题</vt:lpstr>
      <vt:lpstr>第一类研究</vt:lpstr>
      <vt:lpstr>BrainScaleS</vt:lpstr>
      <vt:lpstr>Cog Ex Machina</vt:lpstr>
      <vt:lpstr>Cog Ex Machina</vt:lpstr>
      <vt:lpstr>SpiNNaker</vt:lpstr>
      <vt:lpstr>SpiNNaker</vt:lpstr>
      <vt:lpstr>第二类研究</vt:lpstr>
      <vt:lpstr>TPU</vt:lpstr>
      <vt:lpstr>BrainWave</vt:lpstr>
      <vt:lpstr>“寒武纪”</vt:lpstr>
      <vt:lpstr>第三类研究</vt:lpstr>
      <vt:lpstr>TrueNorth</vt:lpstr>
      <vt:lpstr>Neurogrid</vt:lpstr>
      <vt:lpstr>“达尔文”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陈东维</dc:creator>
  <cp:lastModifiedBy>陈东维</cp:lastModifiedBy>
  <cp:revision>38</cp:revision>
  <dcterms:created xsi:type="dcterms:W3CDTF">2017-12-14T08:42:37Z</dcterms:created>
  <dcterms:modified xsi:type="dcterms:W3CDTF">2017-12-14T19:24:13Z</dcterms:modified>
</cp:coreProperties>
</file>

<file path=docProps/thumbnail.jpeg>
</file>